
<file path=[Content_Types].xml><?xml version="1.0" encoding="utf-8"?>
<Types xmlns="http://schemas.openxmlformats.org/package/2006/content-types">
  <Default Extension="png" ContentType="image/png"/>
  <Default Extension="jpg_large" ContentType="image/jpe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4" r:id="rId2"/>
    <p:sldId id="275" r:id="rId3"/>
    <p:sldId id="259" r:id="rId4"/>
    <p:sldId id="281" r:id="rId5"/>
    <p:sldId id="280" r:id="rId6"/>
    <p:sldId id="287" r:id="rId7"/>
    <p:sldId id="285" r:id="rId8"/>
    <p:sldId id="289" r:id="rId9"/>
    <p:sldId id="286" r:id="rId10"/>
    <p:sldId id="279" r:id="rId11"/>
    <p:sldId id="257" r:id="rId12"/>
    <p:sldId id="262" r:id="rId13"/>
    <p:sldId id="283" r:id="rId14"/>
    <p:sldId id="291" r:id="rId15"/>
    <p:sldId id="290" r:id="rId16"/>
    <p:sldId id="272" r:id="rId17"/>
    <p:sldId id="273" r:id="rId18"/>
    <p:sldId id="294" r:id="rId19"/>
    <p:sldId id="295" r:id="rId20"/>
    <p:sldId id="274" r:id="rId21"/>
    <p:sldId id="261" r:id="rId22"/>
    <p:sldId id="263" r:id="rId23"/>
    <p:sldId id="266" r:id="rId24"/>
    <p:sldId id="288" r:id="rId25"/>
    <p:sldId id="293" r:id="rId26"/>
    <p:sldId id="265" r:id="rId27"/>
    <p:sldId id="264" r:id="rId28"/>
    <p:sldId id="267" r:id="rId29"/>
    <p:sldId id="278" r:id="rId30"/>
    <p:sldId id="276" r:id="rId3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986B1EA-6BAA-44F8-8CD1-140F9266F3C0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25503B8F-D6D9-4A17-B2F0-C43AE4365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2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03B8F-D6D9-4A17-B2F0-C43AE43657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4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9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3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9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5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8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1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AAAC-35B8-4CEB-A30D-566494FF43F8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2FA9E-1F67-42CD-9146-B10D02E3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1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_large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" y="13109"/>
            <a:ext cx="12192000" cy="686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8414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Biscayne Bay Restoration Initiative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2736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T. Spencer Crowley III</a:t>
            </a:r>
          </a:p>
          <a:p>
            <a:endParaRPr lang="en-US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Miami Dade County Commissioner to the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Florida Inland Navigation District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396" y="1504128"/>
            <a:ext cx="3714404" cy="2785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Lake Worth Lagoon - </a:t>
            </a:r>
            <a:r>
              <a:rPr lang="en-US" dirty="0">
                <a:latin typeface="Berlin Sans FB Demi" panose="020E0802020502020306" pitchFamily="34" charset="0"/>
              </a:rPr>
              <a:t>Sister “Estuary</a:t>
            </a:r>
            <a:r>
              <a:rPr lang="en-US" dirty="0" smtClean="0">
                <a:latin typeface="Berlin Sans FB Demi" panose="020E0802020502020306" pitchFamily="34" charset="0"/>
              </a:rPr>
              <a:t>”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67" y="1630420"/>
            <a:ext cx="3735704" cy="4835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58" y="3983554"/>
            <a:ext cx="4413737" cy="24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07" y="489763"/>
            <a:ext cx="5745136" cy="94072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045480">
            <a:off x="1061147" y="1957055"/>
            <a:ext cx="421754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408">
            <a:off x="6460894" y="2010253"/>
            <a:ext cx="4227888" cy="42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34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065" y="169989"/>
            <a:ext cx="7208084" cy="266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60" y="4478482"/>
            <a:ext cx="1800225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06" y="4478482"/>
            <a:ext cx="1800225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352" y="4478482"/>
            <a:ext cx="1800225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764" y="3015999"/>
            <a:ext cx="6251944" cy="12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Steering Committee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Berlin Sans FB Demi" panose="020E0802020502020306" pitchFamily="34" charset="0"/>
              </a:rPr>
              <a:t>The </a:t>
            </a:r>
            <a:r>
              <a:rPr lang="en-US" dirty="0" err="1">
                <a:latin typeface="Berlin Sans FB Demi" panose="020E0802020502020306" pitchFamily="34" charset="0"/>
              </a:rPr>
              <a:t>LWLI</a:t>
            </a:r>
            <a:r>
              <a:rPr lang="en-US" dirty="0">
                <a:latin typeface="Berlin Sans FB Demi" panose="020E0802020502020306" pitchFamily="34" charset="0"/>
              </a:rPr>
              <a:t> Legislative Funding Request will be open from May 11, 2018 – August 3, 2018. Applications must be submitted by August 3, 2018. 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r>
              <a:rPr lang="en-US" dirty="0" smtClean="0">
                <a:latin typeface="Berlin Sans FB Demi" panose="020E0802020502020306" pitchFamily="34" charset="0"/>
              </a:rPr>
              <a:t>Applicants </a:t>
            </a:r>
            <a:r>
              <a:rPr lang="en-US" dirty="0">
                <a:latin typeface="Berlin Sans FB Demi" panose="020E0802020502020306" pitchFamily="34" charset="0"/>
              </a:rPr>
              <a:t>will be expected to provide the Committee a ten (10) minute presentation outlining the merits of the proposed project on August 16, 2018. 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r>
              <a:rPr lang="en-US" dirty="0" smtClean="0">
                <a:latin typeface="Berlin Sans FB Demi" panose="020E0802020502020306" pitchFamily="34" charset="0"/>
              </a:rPr>
              <a:t>The </a:t>
            </a:r>
            <a:r>
              <a:rPr lang="en-US" dirty="0">
                <a:latin typeface="Berlin Sans FB Demi" panose="020E0802020502020306" pitchFamily="34" charset="0"/>
              </a:rPr>
              <a:t>Committee will rank the selected projects by a formal vote. A final project list and ranking will be announced at the Lake Worth Lagoon Initiative Steering Committee meeting on September 19, 2018. 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r>
              <a:rPr lang="en-US" dirty="0" smtClean="0">
                <a:latin typeface="Berlin Sans FB Demi" panose="020E0802020502020306" pitchFamily="34" charset="0"/>
              </a:rPr>
              <a:t>The </a:t>
            </a:r>
            <a:r>
              <a:rPr lang="en-US" dirty="0">
                <a:latin typeface="Berlin Sans FB Demi" panose="020E0802020502020306" pitchFamily="34" charset="0"/>
              </a:rPr>
              <a:t>ranked project list will be recommended to the Palm Beach County Board of County Commissioners for inclusion into its annual legislative agenda. 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r>
              <a:rPr lang="en-US" dirty="0" smtClean="0">
                <a:latin typeface="Berlin Sans FB Demi" panose="020E0802020502020306" pitchFamily="34" charset="0"/>
              </a:rPr>
              <a:t>Each </a:t>
            </a:r>
            <a:r>
              <a:rPr lang="en-US" dirty="0" err="1">
                <a:latin typeface="Berlin Sans FB Demi" panose="020E0802020502020306" pitchFamily="34" charset="0"/>
              </a:rPr>
              <a:t>LWLI</a:t>
            </a:r>
            <a:r>
              <a:rPr lang="en-US" dirty="0">
                <a:latin typeface="Berlin Sans FB Demi" panose="020E0802020502020306" pitchFamily="34" charset="0"/>
              </a:rPr>
              <a:t> member entity is also encouraged to adopt and support the </a:t>
            </a:r>
            <a:r>
              <a:rPr lang="en-US" dirty="0" err="1">
                <a:latin typeface="Berlin Sans FB Demi" panose="020E0802020502020306" pitchFamily="34" charset="0"/>
              </a:rPr>
              <a:t>LWLI</a:t>
            </a:r>
            <a:r>
              <a:rPr lang="en-US" dirty="0">
                <a:latin typeface="Berlin Sans FB Demi" panose="020E0802020502020306" pitchFamily="34" charset="0"/>
              </a:rPr>
              <a:t> legislative funding request. 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r>
              <a:rPr lang="en-US" dirty="0" smtClean="0">
                <a:latin typeface="Berlin Sans FB Demi" panose="020E0802020502020306" pitchFamily="34" charset="0"/>
              </a:rPr>
              <a:t>Funding </a:t>
            </a:r>
            <a:r>
              <a:rPr lang="en-US" dirty="0">
                <a:latin typeface="Berlin Sans FB Demi" panose="020E0802020502020306" pitchFamily="34" charset="0"/>
              </a:rPr>
              <a:t>becomes available July 1, </a:t>
            </a:r>
            <a:r>
              <a:rPr lang="en-US" dirty="0" smtClean="0">
                <a:latin typeface="Berlin Sans FB Demi" panose="020E0802020502020306" pitchFamily="34" charset="0"/>
              </a:rPr>
              <a:t>2019.</a:t>
            </a:r>
            <a:endParaRPr lang="en-US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8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Working Groups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Water 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Habitat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Public Outreach</a:t>
            </a:r>
            <a:endParaRPr lang="en-US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8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Water Working Group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Develop a “Reasonable </a:t>
            </a:r>
            <a:r>
              <a:rPr lang="en-US" dirty="0">
                <a:latin typeface="Berlin Sans FB Demi" panose="020E0802020502020306" pitchFamily="34" charset="0"/>
              </a:rPr>
              <a:t>A</a:t>
            </a:r>
            <a:r>
              <a:rPr lang="en-US" dirty="0" smtClean="0">
                <a:latin typeface="Berlin Sans FB Demi" panose="020E0802020502020306" pitchFamily="34" charset="0"/>
              </a:rPr>
              <a:t>ssurance </a:t>
            </a:r>
            <a:r>
              <a:rPr lang="en-US" dirty="0">
                <a:latin typeface="Berlin Sans FB Demi" panose="020E0802020502020306" pitchFamily="34" charset="0"/>
              </a:rPr>
              <a:t>P</a:t>
            </a:r>
            <a:r>
              <a:rPr lang="en-US" dirty="0" smtClean="0">
                <a:latin typeface="Berlin Sans FB Demi" panose="020E0802020502020306" pitchFamily="34" charset="0"/>
              </a:rPr>
              <a:t>lan” in order to remove Biscayne Bay from State list of impaired waterbodies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Other option - </a:t>
            </a:r>
            <a:r>
              <a:rPr lang="en-US" dirty="0" err="1" smtClean="0">
                <a:latin typeface="Berlin Sans FB Demi" panose="020E0802020502020306" pitchFamily="34" charset="0"/>
              </a:rPr>
              <a:t>FDEP</a:t>
            </a:r>
            <a:r>
              <a:rPr lang="en-US" dirty="0" smtClean="0">
                <a:latin typeface="Berlin Sans FB Demi" panose="020E0802020502020306" pitchFamily="34" charset="0"/>
              </a:rPr>
              <a:t> will establish a Total Maximum Daily Load through a Basin Management Action Plan</a:t>
            </a:r>
            <a:endParaRPr lang="en-US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9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erlin Sans FB Demi" panose="020E0802020502020306" pitchFamily="34" charset="0"/>
              </a:rPr>
              <a:t>C51</a:t>
            </a:r>
            <a:r>
              <a:rPr lang="en-US" dirty="0" smtClean="0">
                <a:latin typeface="Berlin Sans FB Demi" panose="020E0802020502020306" pitchFamily="34" charset="0"/>
              </a:rPr>
              <a:t> – Sediment Trap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6" y="1859513"/>
            <a:ext cx="5913633" cy="4633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31" y="2240546"/>
            <a:ext cx="5663675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21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erlin Sans FB Demi" panose="020E0802020502020306" pitchFamily="34" charset="0"/>
              </a:rPr>
              <a:t>Stormwater</a:t>
            </a:r>
            <a:r>
              <a:rPr lang="en-US" dirty="0" smtClean="0">
                <a:latin typeface="Berlin Sans FB Demi" panose="020E0802020502020306" pitchFamily="34" charset="0"/>
              </a:rPr>
              <a:t> Improvements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6" y="1690688"/>
            <a:ext cx="6152025" cy="4687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48" y="2095545"/>
            <a:ext cx="5105634" cy="38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Baffle Boxes at </a:t>
            </a:r>
            <a:r>
              <a:rPr lang="en-US" dirty="0" err="1" smtClean="0">
                <a:latin typeface="Berlin Sans FB Demi" panose="020E0802020502020306" pitchFamily="34" charset="0"/>
              </a:rPr>
              <a:t>Stormwater</a:t>
            </a:r>
            <a:r>
              <a:rPr lang="en-US" dirty="0" smtClean="0">
                <a:latin typeface="Berlin Sans FB Demi" panose="020E0802020502020306" pitchFamily="34" charset="0"/>
              </a:rPr>
              <a:t> Outfalls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" y="1724562"/>
            <a:ext cx="7043554" cy="5133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614" y="2105293"/>
            <a:ext cx="3372881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4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City of Miami Baffle Box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32709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76" y="2959331"/>
            <a:ext cx="4473786" cy="25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9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Biscayne Bay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82" y="1521229"/>
            <a:ext cx="3278830" cy="5055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85" y="2155613"/>
            <a:ext cx="703539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Septic to Sewer Conversions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12" y="1885905"/>
            <a:ext cx="6716195" cy="3832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935" y="1360715"/>
            <a:ext cx="4068063" cy="48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8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Habitat Working Group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5134"/>
            <a:ext cx="5928148" cy="3334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18" y="2630138"/>
            <a:ext cx="6040582" cy="3339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948" y="262949"/>
            <a:ext cx="3776489" cy="21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8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Dredge Holes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2" y="1971689"/>
            <a:ext cx="5816526" cy="3838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116" y="0"/>
            <a:ext cx="5649884" cy="3219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107" y="3219827"/>
            <a:ext cx="4532817" cy="39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5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Living Shorelines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988" y="1895302"/>
            <a:ext cx="5664980" cy="4232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61" y="1895301"/>
            <a:ext cx="5659525" cy="42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55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Living Shoreline Opportunities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2" y="1690688"/>
            <a:ext cx="4108282" cy="508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24" y="2143556"/>
            <a:ext cx="5572023" cy="41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44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Public Access and Outreach</a:t>
            </a:r>
            <a:endParaRPr lang="en-US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33208"/>
              </p:ext>
            </p:extLst>
          </p:nvPr>
        </p:nvGraphicFramePr>
        <p:xfrm>
          <a:off x="430933" y="1420149"/>
          <a:ext cx="8128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3" imgW="16459200" imgH="6172200" progId="AcroExch.Document.DC">
                  <p:embed/>
                </p:oleObj>
              </mc:Choice>
              <mc:Fallback>
                <p:oleObj name="Acrobat Document" r:id="rId3" imgW="16459200" imgH="6172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0933" y="1420149"/>
                        <a:ext cx="8128000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160854"/>
              </p:ext>
            </p:extLst>
          </p:nvPr>
        </p:nvGraphicFramePr>
        <p:xfrm>
          <a:off x="8627283" y="879822"/>
          <a:ext cx="34290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5" imgW="3428913" imgH="4800484" progId="AcroExch.Document.DC">
                  <p:embed/>
                </p:oleObj>
              </mc:Choice>
              <mc:Fallback>
                <p:oleObj name="Acrobat Document" r:id="rId5" imgW="3428913" imgH="48004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27283" y="879822"/>
                        <a:ext cx="3429000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306">
            <a:off x="5350858" y="4306349"/>
            <a:ext cx="1899805" cy="2335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606">
            <a:off x="1481942" y="4175022"/>
            <a:ext cx="2267037" cy="23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Snorkel Trail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0" y="1812172"/>
            <a:ext cx="7235449" cy="4755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020" y="302719"/>
            <a:ext cx="4528358" cy="3018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020" y="3576008"/>
            <a:ext cx="4528358" cy="29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8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5" y="331874"/>
            <a:ext cx="436245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9356">
            <a:off x="4983335" y="2251607"/>
            <a:ext cx="3675755" cy="3173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2458">
            <a:off x="7963129" y="4158166"/>
            <a:ext cx="3983994" cy="2086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335" y="239215"/>
            <a:ext cx="3996949" cy="225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730" y="4971011"/>
            <a:ext cx="2359429" cy="17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03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Water Taxis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79" y="1853738"/>
            <a:ext cx="5561363" cy="3703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71" y="1853739"/>
            <a:ext cx="4938491" cy="37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73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Biscayne Bay Restoration Initiative - Progress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January 2017 – Letter to Dade delegation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April 2017 Herald article regarding seagrass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May 2017 – </a:t>
            </a:r>
            <a:r>
              <a:rPr lang="en-US" dirty="0" err="1" smtClean="0">
                <a:latin typeface="Berlin Sans FB Demi" panose="020E0802020502020306" pitchFamily="34" charset="0"/>
              </a:rPr>
              <a:t>SFWMD</a:t>
            </a:r>
            <a:r>
              <a:rPr lang="en-US" dirty="0">
                <a:latin typeface="Berlin Sans FB Demi" panose="020E0802020502020306" pitchFamily="34" charset="0"/>
              </a:rPr>
              <a:t> </a:t>
            </a:r>
            <a:r>
              <a:rPr lang="en-US" dirty="0" smtClean="0">
                <a:latin typeface="Berlin Sans FB Demi" panose="020E0802020502020306" pitchFamily="34" charset="0"/>
              </a:rPr>
              <a:t>Chair Fernandez presents to </a:t>
            </a:r>
            <a:r>
              <a:rPr lang="en-US" dirty="0" err="1" smtClean="0">
                <a:latin typeface="Berlin Sans FB Demi" panose="020E0802020502020306" pitchFamily="34" charset="0"/>
              </a:rPr>
              <a:t>BBYC</a:t>
            </a:r>
            <a:endParaRPr lang="en-US" dirty="0" smtClean="0">
              <a:latin typeface="Berlin Sans FB Demi" panose="020E0802020502020306" pitchFamily="34" charset="0"/>
            </a:endParaRPr>
          </a:p>
          <a:p>
            <a:r>
              <a:rPr lang="en-US" dirty="0" smtClean="0">
                <a:latin typeface="Berlin Sans FB Demi" panose="020E0802020502020306" pitchFamily="34" charset="0"/>
              </a:rPr>
              <a:t>May 2017 – Meetings with DERM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Summer 2017 – Meetings with stakeholders – </a:t>
            </a:r>
            <a:r>
              <a:rPr lang="en-US" dirty="0" err="1" smtClean="0">
                <a:latin typeface="Berlin Sans FB Demi" panose="020E0802020502020306" pitchFamily="34" charset="0"/>
              </a:rPr>
              <a:t>Waterkeepers</a:t>
            </a:r>
            <a:r>
              <a:rPr lang="en-US" dirty="0" smtClean="0">
                <a:latin typeface="Berlin Sans FB Demi" panose="020E0802020502020306" pitchFamily="34" charset="0"/>
              </a:rPr>
              <a:t>, </a:t>
            </a:r>
            <a:r>
              <a:rPr lang="en-US" dirty="0" err="1" smtClean="0">
                <a:latin typeface="Berlin Sans FB Demi" panose="020E0802020502020306" pitchFamily="34" charset="0"/>
              </a:rPr>
              <a:t>MRC</a:t>
            </a:r>
            <a:r>
              <a:rPr lang="en-US" dirty="0" smtClean="0">
                <a:latin typeface="Berlin Sans FB Demi" panose="020E0802020502020306" pitchFamily="34" charset="0"/>
              </a:rPr>
              <a:t>, Captain Dan, DERM, Levine-Cava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July 2017 – Biscayne Bay Marine Health Summit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September 2017 – legislation creating </a:t>
            </a:r>
            <a:r>
              <a:rPr lang="en-US" dirty="0" err="1" smtClean="0">
                <a:latin typeface="Berlin Sans FB Demi" panose="020E0802020502020306" pitchFamily="34" charset="0"/>
              </a:rPr>
              <a:t>BBRI</a:t>
            </a:r>
            <a:r>
              <a:rPr lang="en-US" dirty="0" smtClean="0">
                <a:latin typeface="Berlin Sans FB Demi" panose="020E0802020502020306" pitchFamily="34" charset="0"/>
              </a:rPr>
              <a:t> drafted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November 2017 – BB Task Force legislation at Committee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Late 2017/Early 2018 – Discussions with Harvey Ruvin and Stakeholders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Summer 2018 – Reconciliation of Legislation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Fall 2018 – Adoption?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6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91" y="1970760"/>
            <a:ext cx="5758509" cy="432331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Healthy Biscayne Bay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78" y="4192061"/>
            <a:ext cx="2918892" cy="2325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10" y="1869671"/>
            <a:ext cx="3614608" cy="2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108" y="863889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Questions/Discussion?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918" y="2577955"/>
            <a:ext cx="6477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Biscayne Bay Regulation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8531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1974 – </a:t>
            </a:r>
            <a:r>
              <a:rPr lang="en-US" dirty="0" err="1" smtClean="0">
                <a:latin typeface="Berlin Sans FB Demi" panose="020E0802020502020306" pitchFamily="34" charset="0"/>
              </a:rPr>
              <a:t>BBAP</a:t>
            </a:r>
            <a:r>
              <a:rPr lang="en-US" dirty="0" smtClean="0">
                <a:latin typeface="Berlin Sans FB Demi" panose="020E0802020502020306" pitchFamily="34" charset="0"/>
              </a:rPr>
              <a:t> Established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1975 – </a:t>
            </a:r>
            <a:r>
              <a:rPr lang="en-US" dirty="0" err="1" smtClean="0">
                <a:latin typeface="Berlin Sans FB Demi" panose="020E0802020502020306" pitchFamily="34" charset="0"/>
              </a:rPr>
              <a:t>BBAP</a:t>
            </a:r>
            <a:r>
              <a:rPr lang="en-US" dirty="0" smtClean="0">
                <a:latin typeface="Berlin Sans FB Demi" panose="020E0802020502020306" pitchFamily="34" charset="0"/>
              </a:rPr>
              <a:t> Expanded South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1980 –</a:t>
            </a:r>
            <a:r>
              <a:rPr lang="en-US" dirty="0">
                <a:latin typeface="Berlin Sans FB Demi" panose="020E0802020502020306" pitchFamily="34" charset="0"/>
              </a:rPr>
              <a:t> </a:t>
            </a:r>
            <a:r>
              <a:rPr lang="en-US" dirty="0" err="1" smtClean="0">
                <a:latin typeface="Berlin Sans FB Demi" panose="020E0802020502020306" pitchFamily="34" charset="0"/>
              </a:rPr>
              <a:t>BNP</a:t>
            </a:r>
            <a:r>
              <a:rPr lang="en-US" dirty="0" smtClean="0">
                <a:latin typeface="Berlin Sans FB Demi" panose="020E0802020502020306" pitchFamily="34" charset="0"/>
              </a:rPr>
              <a:t> Established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1981 – DERM Biscayne Bay Management Plan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1985 – DERM Biscayne Bay Restoration and Enhancement Program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1999 – </a:t>
            </a:r>
            <a:r>
              <a:rPr lang="en-US" dirty="0" err="1" smtClean="0">
                <a:latin typeface="Berlin Sans FB Demi" panose="020E0802020502020306" pitchFamily="34" charset="0"/>
              </a:rPr>
              <a:t>BBPI</a:t>
            </a:r>
            <a:r>
              <a:rPr lang="en-US" dirty="0" smtClean="0">
                <a:latin typeface="Berlin Sans FB Demi" panose="020E0802020502020306" pitchFamily="34" charset="0"/>
              </a:rPr>
              <a:t> Established and Convenes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2001 – </a:t>
            </a:r>
            <a:r>
              <a:rPr lang="en-US" dirty="0" err="1" smtClean="0">
                <a:latin typeface="Berlin Sans FB Demi" panose="020E0802020502020306" pitchFamily="34" charset="0"/>
              </a:rPr>
              <a:t>BBRRCT</a:t>
            </a:r>
            <a:r>
              <a:rPr lang="en-US" dirty="0" smtClean="0">
                <a:latin typeface="Berlin Sans FB Demi" panose="020E0802020502020306" pitchFamily="34" charset="0"/>
              </a:rPr>
              <a:t> Established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2013 – </a:t>
            </a:r>
            <a:r>
              <a:rPr lang="en-US" dirty="0" err="1" smtClean="0">
                <a:latin typeface="Berlin Sans FB Demi" panose="020E0802020502020306" pitchFamily="34" charset="0"/>
              </a:rPr>
              <a:t>FDEP</a:t>
            </a:r>
            <a:r>
              <a:rPr lang="en-US" dirty="0" smtClean="0">
                <a:latin typeface="Berlin Sans FB Demi" panose="020E0802020502020306" pitchFamily="34" charset="0"/>
              </a:rPr>
              <a:t> </a:t>
            </a:r>
            <a:r>
              <a:rPr lang="en-US" dirty="0" err="1" smtClean="0">
                <a:latin typeface="Berlin Sans FB Demi" panose="020E0802020502020306" pitchFamily="34" charset="0"/>
              </a:rPr>
              <a:t>BBAP</a:t>
            </a:r>
            <a:r>
              <a:rPr lang="en-US" dirty="0" smtClean="0">
                <a:latin typeface="Berlin Sans FB Demi" panose="020E0802020502020306" pitchFamily="34" charset="0"/>
              </a:rPr>
              <a:t> Management Plan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086" y="676120"/>
            <a:ext cx="4541914" cy="6181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87" y="5731887"/>
            <a:ext cx="3993226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erlin Sans FB Demi" panose="020E0802020502020306" pitchFamily="34" charset="0"/>
              </a:rPr>
              <a:t>Regulation  ≠  Health or Restoration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00" y="1840316"/>
            <a:ext cx="4672277" cy="467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93" y="1840316"/>
            <a:ext cx="6312665" cy="467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706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Storm Drains – Solid Waste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4" name="C84D06F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833938"/>
            <a:ext cx="5116599" cy="388816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1308446"/>
            <a:ext cx="4939145" cy="49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0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Seagrass Problems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3" y="3728337"/>
            <a:ext cx="5179010" cy="3043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5" y="1795033"/>
            <a:ext cx="5822185" cy="182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395" y="2370765"/>
            <a:ext cx="4158633" cy="4400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383" y="1392551"/>
            <a:ext cx="33432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Biscayne Bay – </a:t>
            </a:r>
            <a:br>
              <a:rPr lang="en-US" dirty="0" smtClean="0">
                <a:latin typeface="Berlin Sans FB Demi" panose="020E0802020502020306" pitchFamily="34" charset="0"/>
              </a:rPr>
            </a:br>
            <a:r>
              <a:rPr lang="en-US" dirty="0" smtClean="0">
                <a:latin typeface="Berlin Sans FB Demi" panose="020E0802020502020306" pitchFamily="34" charset="0"/>
              </a:rPr>
              <a:t>Impaired Waterbody</a:t>
            </a:r>
            <a:endParaRPr lang="en-US" dirty="0">
              <a:latin typeface="Berlin Sans FB Demi" panose="020E08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499" y="365125"/>
            <a:ext cx="5010424" cy="618977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598654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Berlin Sans FB Demi" panose="020E0802020502020306" pitchFamily="34" charset="0"/>
              </a:rPr>
              <a:t>2017 – </a:t>
            </a:r>
            <a:r>
              <a:rPr lang="en-US" dirty="0" err="1" smtClean="0">
                <a:latin typeface="Berlin Sans FB Demi" panose="020E0802020502020306" pitchFamily="34" charset="0"/>
              </a:rPr>
              <a:t>FDEP</a:t>
            </a:r>
            <a:r>
              <a:rPr lang="en-US" dirty="0" smtClean="0">
                <a:latin typeface="Berlin Sans FB Demi" panose="020E0802020502020306" pitchFamily="34" charset="0"/>
              </a:rPr>
              <a:t> determines that Biscayne Bay is an “impaired waterbody” because of Chlorophyll-a, Nitrogen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3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What do we do?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erlin Sans FB Demi" panose="020E0802020502020306" pitchFamily="34" charset="0"/>
              </a:rPr>
              <a:t>Central Florida Water Initiative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Indian River Lagoon Council - National Estuary Program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Charlotte Harbor National Estuary Program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Loxahatchee River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Chesapeake Bay</a:t>
            </a:r>
          </a:p>
          <a:p>
            <a:r>
              <a:rPr lang="en-US" dirty="0" smtClean="0">
                <a:latin typeface="Berlin Sans FB Demi" panose="020E0802020502020306" pitchFamily="34" charset="0"/>
              </a:rPr>
              <a:t>Lake Worth Lagoon in Palm Beach County </a:t>
            </a:r>
            <a:endParaRPr lang="en-US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17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473</Words>
  <Application>Microsoft Office PowerPoint</Application>
  <PresentationFormat>Widescreen</PresentationFormat>
  <Paragraphs>71</Paragraphs>
  <Slides>30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Office Theme</vt:lpstr>
      <vt:lpstr>Acrobat Document</vt:lpstr>
      <vt:lpstr>Biscayne Bay Restoration Initiative</vt:lpstr>
      <vt:lpstr>Biscayne Bay</vt:lpstr>
      <vt:lpstr>Healthy Biscayne Bay</vt:lpstr>
      <vt:lpstr>Biscayne Bay Regulation</vt:lpstr>
      <vt:lpstr>Regulation  ≠  Health or Restoration</vt:lpstr>
      <vt:lpstr>Storm Drains – Solid Waste</vt:lpstr>
      <vt:lpstr>Seagrass Problems</vt:lpstr>
      <vt:lpstr>Biscayne Bay –  Impaired Waterbody</vt:lpstr>
      <vt:lpstr>What do we do?</vt:lpstr>
      <vt:lpstr>Lake Worth Lagoon - Sister “Estuary”</vt:lpstr>
      <vt:lpstr>PowerPoint Presentation</vt:lpstr>
      <vt:lpstr>PowerPoint Presentation</vt:lpstr>
      <vt:lpstr>Steering Committee</vt:lpstr>
      <vt:lpstr>Working Groups</vt:lpstr>
      <vt:lpstr>Water Working Group</vt:lpstr>
      <vt:lpstr>C51 – Sediment Trap</vt:lpstr>
      <vt:lpstr>Stormwater Improvements</vt:lpstr>
      <vt:lpstr>Baffle Boxes at Stormwater Outfalls</vt:lpstr>
      <vt:lpstr>City of Miami Baffle Box</vt:lpstr>
      <vt:lpstr>Septic to Sewer Conversions</vt:lpstr>
      <vt:lpstr>Habitat Working Group</vt:lpstr>
      <vt:lpstr>Dredge Holes</vt:lpstr>
      <vt:lpstr>Living Shorelines</vt:lpstr>
      <vt:lpstr>Living Shoreline Opportunities</vt:lpstr>
      <vt:lpstr>Public Access and Outreach</vt:lpstr>
      <vt:lpstr>Snorkel Trail</vt:lpstr>
      <vt:lpstr>PowerPoint Presentation</vt:lpstr>
      <vt:lpstr>Water Taxis</vt:lpstr>
      <vt:lpstr>Biscayne Bay Restoration Initiative - Progress</vt:lpstr>
      <vt:lpstr>Questions/Discussion?</vt:lpstr>
    </vt:vector>
  </TitlesOfParts>
  <Company>Akerman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Spencer Crowley</dc:creator>
  <cp:lastModifiedBy>Diana Perez-Gata</cp:lastModifiedBy>
  <cp:revision>6</cp:revision>
  <cp:lastPrinted>2018-08-29T14:44:36Z</cp:lastPrinted>
  <dcterms:created xsi:type="dcterms:W3CDTF">2018-06-21T17:16:43Z</dcterms:created>
  <dcterms:modified xsi:type="dcterms:W3CDTF">2018-10-19T15:57:08Z</dcterms:modified>
</cp:coreProperties>
</file>